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embeddedFontLst>
    <p:embeddedFont>
      <p:font typeface="SimHei" panose="02010609060101010101" pitchFamily="49" charset="-122"/>
      <p:regular r:id="rId16"/>
    </p:embeddedFont>
    <p:embeddedFont>
      <p:font typeface="Avenir" panose="02000503020000020003" pitchFamily="2" charset="0"/>
      <p:regular r:id="rId17"/>
      <p:italic r:id="rId18"/>
    </p:embeddedFont>
    <p:embeddedFont>
      <p:font typeface="Garamond" panose="02020404030301010803" pitchFamily="18"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nxGYAXHf3oHxGLo0F/rSy74+m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76"/>
    <p:restoredTop sz="92581"/>
  </p:normalViewPr>
  <p:slideViewPr>
    <p:cSldViewPr snapToGrid="0">
      <p:cViewPr varScale="1">
        <p:scale>
          <a:sx n="103" d="100"/>
          <a:sy n="103"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2a0b3c1971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2a0b3c197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2a0b3c1971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2a0b3c197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a0b3c197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22a0b3c197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2a0b3c19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22a0b3c1971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2a0b3c197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22a0b3c1971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11"/>
          <p:cNvSpPr txBox="1">
            <a:spLocks noGrp="1"/>
          </p:cNvSpPr>
          <p:nvPr>
            <p:ph type="ctrTitle"/>
          </p:nvPr>
        </p:nvSpPr>
        <p:spPr>
          <a:xfrm>
            <a:off x="1084727" y="1597961"/>
            <a:ext cx="9144000" cy="3162300"/>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1"/>
          <p:cNvSpPr txBox="1">
            <a:spLocks noGrp="1"/>
          </p:cNvSpPr>
          <p:nvPr>
            <p:ph type="subTitle" idx="1"/>
          </p:nvPr>
        </p:nvSpPr>
        <p:spPr>
          <a:xfrm>
            <a:off x="1084727" y="4902488"/>
            <a:ext cx="9144000" cy="985075"/>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dk1"/>
              </a:buClr>
              <a:buSzPts val="1800"/>
              <a:buNone/>
              <a:defRPr sz="1800"/>
            </a:lvl1pPr>
            <a:lvl2pPr lvl="1" algn="ctr">
              <a:lnSpc>
                <a:spcPct val="120000"/>
              </a:lnSpc>
              <a:spcBef>
                <a:spcPts val="500"/>
              </a:spcBef>
              <a:spcAft>
                <a:spcPts val="0"/>
              </a:spcAft>
              <a:buClr>
                <a:schemeClr val="dk1"/>
              </a:buClr>
              <a:buSzPts val="2000"/>
              <a:buFont typeface="Avenir"/>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Font typeface="Avenir"/>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11"/>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1"/>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1"/>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20"/>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0"/>
          <p:cNvSpPr txBox="1">
            <a:spLocks noGrp="1"/>
          </p:cNvSpPr>
          <p:nvPr>
            <p:ph type="body" idx="1"/>
          </p:nvPr>
        </p:nvSpPr>
        <p:spPr>
          <a:xfrm rot="5400000">
            <a:off x="4295656" y="-790979"/>
            <a:ext cx="3513514" cy="995010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20"/>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0"/>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rot="5400000">
            <a:off x="7682592" y="2217963"/>
            <a:ext cx="5061857" cy="2280557"/>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21"/>
          <p:cNvSpPr txBox="1">
            <a:spLocks noGrp="1"/>
          </p:cNvSpPr>
          <p:nvPr>
            <p:ph type="body" idx="1"/>
          </p:nvPr>
        </p:nvSpPr>
        <p:spPr>
          <a:xfrm rot="5400000">
            <a:off x="2364922" y="-699408"/>
            <a:ext cx="5061857" cy="81153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1"/>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1"/>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12"/>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2"/>
          <p:cNvSpPr txBox="1">
            <a:spLocks noGrp="1"/>
          </p:cNvSpPr>
          <p:nvPr>
            <p:ph type="body" idx="1"/>
          </p:nvPr>
        </p:nvSpPr>
        <p:spPr>
          <a:xfrm>
            <a:off x="1077362" y="2427316"/>
            <a:ext cx="9950103" cy="351351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2"/>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2"/>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2"/>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13"/>
          <p:cNvSpPr txBox="1">
            <a:spLocks noGrp="1"/>
          </p:cNvSpPr>
          <p:nvPr>
            <p:ph type="title"/>
          </p:nvPr>
        </p:nvSpPr>
        <p:spPr>
          <a:xfrm>
            <a:off x="1084726" y="1709738"/>
            <a:ext cx="9143999" cy="3050523"/>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4400"/>
              <a:buFont typeface="Avenir"/>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3"/>
          <p:cNvSpPr txBox="1">
            <a:spLocks noGrp="1"/>
          </p:cNvSpPr>
          <p:nvPr>
            <p:ph type="body" idx="1"/>
          </p:nvPr>
        </p:nvSpPr>
        <p:spPr>
          <a:xfrm>
            <a:off x="1084726" y="4902488"/>
            <a:ext cx="9143999" cy="98507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888888"/>
              </a:buClr>
              <a:buSzPts val="2400"/>
              <a:buNone/>
              <a:defRPr sz="2400">
                <a:solidFill>
                  <a:srgbClr val="888888"/>
                </a:solidFill>
              </a:defRPr>
            </a:lvl1pPr>
            <a:lvl2pPr marL="914400" lvl="1" indent="-228600" algn="l">
              <a:lnSpc>
                <a:spcPct val="120000"/>
              </a:lnSpc>
              <a:spcBef>
                <a:spcPts val="500"/>
              </a:spcBef>
              <a:spcAft>
                <a:spcPts val="0"/>
              </a:spcAft>
              <a:buClr>
                <a:srgbClr val="888888"/>
              </a:buClr>
              <a:buSzPts val="2000"/>
              <a:buFont typeface="Avenir"/>
              <a:buNone/>
              <a:defRPr sz="2000">
                <a:solidFill>
                  <a:srgbClr val="888888"/>
                </a:solidFill>
              </a:defRPr>
            </a:lvl2pPr>
            <a:lvl3pPr marL="1371600" lvl="2" indent="-228600" algn="l">
              <a:lnSpc>
                <a:spcPct val="120000"/>
              </a:lnSpc>
              <a:spcBef>
                <a:spcPts val="500"/>
              </a:spcBef>
              <a:spcAft>
                <a:spcPts val="0"/>
              </a:spcAft>
              <a:buClr>
                <a:srgbClr val="888888"/>
              </a:buClr>
              <a:buSzPts val="1800"/>
              <a:buNone/>
              <a:defRPr sz="1800">
                <a:solidFill>
                  <a:srgbClr val="888888"/>
                </a:solidFill>
              </a:defRPr>
            </a:lvl3pPr>
            <a:lvl4pPr marL="1828800" lvl="3" indent="-228600" algn="l">
              <a:lnSpc>
                <a:spcPct val="120000"/>
              </a:lnSpc>
              <a:spcBef>
                <a:spcPts val="500"/>
              </a:spcBef>
              <a:spcAft>
                <a:spcPts val="0"/>
              </a:spcAft>
              <a:buClr>
                <a:srgbClr val="888888"/>
              </a:buClr>
              <a:buSzPts val="1600"/>
              <a:buFont typeface="Avenir"/>
              <a:buNone/>
              <a:defRPr sz="1600">
                <a:solidFill>
                  <a:srgbClr val="888888"/>
                </a:solidFill>
              </a:defRPr>
            </a:lvl4pPr>
            <a:lvl5pPr marL="2286000" lvl="4" indent="-228600" algn="l">
              <a:lnSpc>
                <a:spcPct val="12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7" name="Google Shape;27;p13"/>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3"/>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3"/>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14"/>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4"/>
          <p:cNvSpPr txBox="1">
            <a:spLocks noGrp="1"/>
          </p:cNvSpPr>
          <p:nvPr>
            <p:ph type="body" idx="1"/>
          </p:nvPr>
        </p:nvSpPr>
        <p:spPr>
          <a:xfrm>
            <a:off x="1077362" y="2227809"/>
            <a:ext cx="4942438" cy="394915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4"/>
          <p:cNvSpPr txBox="1">
            <a:spLocks noGrp="1"/>
          </p:cNvSpPr>
          <p:nvPr>
            <p:ph type="body" idx="2"/>
          </p:nvPr>
        </p:nvSpPr>
        <p:spPr>
          <a:xfrm>
            <a:off x="6172200" y="2227809"/>
            <a:ext cx="4855265" cy="394915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4"/>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4"/>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15"/>
          <p:cNvSpPr txBox="1">
            <a:spLocks noGrp="1"/>
          </p:cNvSpPr>
          <p:nvPr>
            <p:ph type="title"/>
          </p:nvPr>
        </p:nvSpPr>
        <p:spPr>
          <a:xfrm>
            <a:off x="1084726" y="365125"/>
            <a:ext cx="9942739" cy="1325563"/>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5"/>
          <p:cNvSpPr txBox="1">
            <a:spLocks noGrp="1"/>
          </p:cNvSpPr>
          <p:nvPr>
            <p:ph type="body" idx="1"/>
          </p:nvPr>
        </p:nvSpPr>
        <p:spPr>
          <a:xfrm>
            <a:off x="1084725" y="1681163"/>
            <a:ext cx="491285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400"/>
              <a:buNone/>
              <a:defRPr sz="2400" b="1"/>
            </a:lvl1pPr>
            <a:lvl2pPr marL="914400" lvl="1" indent="-228600" algn="l">
              <a:lnSpc>
                <a:spcPct val="120000"/>
              </a:lnSpc>
              <a:spcBef>
                <a:spcPts val="500"/>
              </a:spcBef>
              <a:spcAft>
                <a:spcPts val="0"/>
              </a:spcAft>
              <a:buClr>
                <a:schemeClr val="dk1"/>
              </a:buClr>
              <a:buSzPts val="2000"/>
              <a:buFont typeface="Avenir"/>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500"/>
              </a:spcBef>
              <a:spcAft>
                <a:spcPts val="0"/>
              </a:spcAft>
              <a:buClr>
                <a:schemeClr val="dk1"/>
              </a:buClr>
              <a:buSzPts val="1600"/>
              <a:buFont typeface="Avenir"/>
              <a:buNone/>
              <a:defRPr sz="1600" b="1"/>
            </a:lvl4pPr>
            <a:lvl5pPr marL="2286000" lvl="4" indent="-228600" algn="l">
              <a:lnSpc>
                <a:spcPct val="12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15"/>
          <p:cNvSpPr txBox="1">
            <a:spLocks noGrp="1"/>
          </p:cNvSpPr>
          <p:nvPr>
            <p:ph type="body" idx="2"/>
          </p:nvPr>
        </p:nvSpPr>
        <p:spPr>
          <a:xfrm>
            <a:off x="1084726" y="2505075"/>
            <a:ext cx="4912849"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5"/>
          <p:cNvSpPr txBox="1">
            <a:spLocks noGrp="1"/>
          </p:cNvSpPr>
          <p:nvPr>
            <p:ph type="body" idx="3"/>
          </p:nvPr>
        </p:nvSpPr>
        <p:spPr>
          <a:xfrm>
            <a:off x="6172200" y="1681163"/>
            <a:ext cx="4855265"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20000"/>
              </a:lnSpc>
              <a:spcBef>
                <a:spcPts val="1000"/>
              </a:spcBef>
              <a:spcAft>
                <a:spcPts val="0"/>
              </a:spcAft>
              <a:buClr>
                <a:schemeClr val="dk1"/>
              </a:buClr>
              <a:buSzPts val="2400"/>
              <a:buNone/>
              <a:defRPr sz="2400" b="1"/>
            </a:lvl1pPr>
            <a:lvl2pPr marL="914400" lvl="1" indent="-228600" algn="l">
              <a:lnSpc>
                <a:spcPct val="120000"/>
              </a:lnSpc>
              <a:spcBef>
                <a:spcPts val="500"/>
              </a:spcBef>
              <a:spcAft>
                <a:spcPts val="0"/>
              </a:spcAft>
              <a:buClr>
                <a:schemeClr val="dk1"/>
              </a:buClr>
              <a:buSzPts val="2000"/>
              <a:buFont typeface="Avenir"/>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500"/>
              </a:spcBef>
              <a:spcAft>
                <a:spcPts val="0"/>
              </a:spcAft>
              <a:buClr>
                <a:schemeClr val="dk1"/>
              </a:buClr>
              <a:buSzPts val="1600"/>
              <a:buFont typeface="Avenir"/>
              <a:buNone/>
              <a:defRPr sz="1600" b="1"/>
            </a:lvl4pPr>
            <a:lvl5pPr marL="2286000" lvl="4" indent="-228600" algn="l">
              <a:lnSpc>
                <a:spcPct val="12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15"/>
          <p:cNvSpPr txBox="1">
            <a:spLocks noGrp="1"/>
          </p:cNvSpPr>
          <p:nvPr>
            <p:ph type="body" idx="4"/>
          </p:nvPr>
        </p:nvSpPr>
        <p:spPr>
          <a:xfrm>
            <a:off x="6172200" y="2505075"/>
            <a:ext cx="4855265"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228600" algn="l">
              <a:lnSpc>
                <a:spcPct val="120000"/>
              </a:lnSpc>
              <a:spcBef>
                <a:spcPts val="5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228600" algn="l">
              <a:lnSpc>
                <a:spcPct val="120000"/>
              </a:lnSpc>
              <a:spcBef>
                <a:spcPts val="500"/>
              </a:spcBef>
              <a:spcAft>
                <a:spcPts val="0"/>
              </a:spcAft>
              <a:buClr>
                <a:schemeClr val="dk1"/>
              </a:buClr>
              <a:buSzPts val="1800"/>
              <a:buNone/>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5"/>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5"/>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5"/>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16"/>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6"/>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6"/>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6"/>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7"/>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7"/>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18"/>
          <p:cNvSpPr txBox="1">
            <a:spLocks noGrp="1"/>
          </p:cNvSpPr>
          <p:nvPr>
            <p:ph type="title"/>
          </p:nvPr>
        </p:nvSpPr>
        <p:spPr>
          <a:xfrm>
            <a:off x="1084727" y="457200"/>
            <a:ext cx="3687298" cy="1600200"/>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8"/>
          <p:cNvSpPr txBox="1">
            <a:spLocks noGrp="1"/>
          </p:cNvSpPr>
          <p:nvPr>
            <p:ph type="body" idx="1"/>
          </p:nvPr>
        </p:nvSpPr>
        <p:spPr>
          <a:xfrm>
            <a:off x="5183188" y="987425"/>
            <a:ext cx="5844277" cy="4873625"/>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1000"/>
              </a:spcBef>
              <a:spcAft>
                <a:spcPts val="0"/>
              </a:spcAft>
              <a:buClr>
                <a:schemeClr val="dk1"/>
              </a:buClr>
              <a:buSzPts val="2400"/>
              <a:buChar char="•"/>
              <a:defRPr sz="2400"/>
            </a:lvl1pPr>
            <a:lvl2pPr marL="914400" lvl="1" indent="-228600" algn="l">
              <a:lnSpc>
                <a:spcPct val="120000"/>
              </a:lnSpc>
              <a:spcBef>
                <a:spcPts val="500"/>
              </a:spcBef>
              <a:spcAft>
                <a:spcPts val="0"/>
              </a:spcAft>
              <a:buClr>
                <a:schemeClr val="dk1"/>
              </a:buClr>
              <a:buSzPts val="2000"/>
              <a:buFont typeface="Avenir"/>
              <a:buNone/>
              <a:defRPr sz="2000"/>
            </a:lvl2pPr>
            <a:lvl3pPr marL="1371600" lvl="2" indent="-342900" algn="l">
              <a:lnSpc>
                <a:spcPct val="120000"/>
              </a:lnSpc>
              <a:spcBef>
                <a:spcPts val="500"/>
              </a:spcBef>
              <a:spcAft>
                <a:spcPts val="0"/>
              </a:spcAft>
              <a:buClr>
                <a:schemeClr val="dk1"/>
              </a:buClr>
              <a:buSzPts val="1800"/>
              <a:buChar char="•"/>
              <a:defRPr sz="1800"/>
            </a:lvl3pPr>
            <a:lvl4pPr marL="1828800" lvl="3" indent="-228600" algn="l">
              <a:lnSpc>
                <a:spcPct val="120000"/>
              </a:lnSpc>
              <a:spcBef>
                <a:spcPts val="500"/>
              </a:spcBef>
              <a:spcAft>
                <a:spcPts val="0"/>
              </a:spcAft>
              <a:buClr>
                <a:schemeClr val="dk1"/>
              </a:buClr>
              <a:buSzPts val="1600"/>
              <a:buFont typeface="Avenir"/>
              <a:buNone/>
              <a:defRPr sz="1600"/>
            </a:lvl4pPr>
            <a:lvl5pPr marL="2286000" lvl="4" indent="-330200" algn="l">
              <a:lnSpc>
                <a:spcPct val="120000"/>
              </a:lnSpc>
              <a:spcBef>
                <a:spcPts val="500"/>
              </a:spcBef>
              <a:spcAft>
                <a:spcPts val="0"/>
              </a:spcAft>
              <a:buClr>
                <a:schemeClr val="dk1"/>
              </a:buClr>
              <a:buSzPts val="1600"/>
              <a:buChar char="•"/>
              <a:defRPr sz="16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8" name="Google Shape;58;p18"/>
          <p:cNvSpPr txBox="1">
            <a:spLocks noGrp="1"/>
          </p:cNvSpPr>
          <p:nvPr>
            <p:ph type="body" idx="2"/>
          </p:nvPr>
        </p:nvSpPr>
        <p:spPr>
          <a:xfrm>
            <a:off x="1084727" y="2253343"/>
            <a:ext cx="3687298" cy="3615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Font typeface="Avenir"/>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Font typeface="Avenir"/>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18"/>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8"/>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9"/>
          <p:cNvSpPr txBox="1">
            <a:spLocks noGrp="1"/>
          </p:cNvSpPr>
          <p:nvPr>
            <p:ph type="title"/>
          </p:nvPr>
        </p:nvSpPr>
        <p:spPr>
          <a:xfrm>
            <a:off x="1084727" y="720433"/>
            <a:ext cx="3687298" cy="1587337"/>
          </a:xfrm>
          <a:prstGeom prst="rect">
            <a:avLst/>
          </a:prstGeom>
          <a:noFill/>
          <a:ln>
            <a:noFill/>
          </a:ln>
        </p:spPr>
        <p:txBody>
          <a:bodyPr spcFirstLastPara="1" wrap="square" lIns="91425" tIns="45700" rIns="91425" bIns="45700" anchor="b" anchorCtr="0">
            <a:normAutofit/>
          </a:bodyPr>
          <a:lstStyle>
            <a:lvl1pPr lvl="0" algn="l">
              <a:lnSpc>
                <a:spcPct val="110000"/>
              </a:lnSpc>
              <a:spcBef>
                <a:spcPts val="0"/>
              </a:spcBef>
              <a:spcAft>
                <a:spcPts val="0"/>
              </a:spcAft>
              <a:buClr>
                <a:schemeClr val="dk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9"/>
          <p:cNvSpPr>
            <a:spLocks noGrp="1"/>
          </p:cNvSpPr>
          <p:nvPr>
            <p:ph type="pic" idx="2"/>
          </p:nvPr>
        </p:nvSpPr>
        <p:spPr>
          <a:xfrm>
            <a:off x="5183188" y="987425"/>
            <a:ext cx="5827712" cy="4873625"/>
          </a:xfrm>
          <a:prstGeom prst="rect">
            <a:avLst/>
          </a:prstGeom>
          <a:noFill/>
          <a:ln>
            <a:noFill/>
          </a:ln>
        </p:spPr>
      </p:sp>
      <p:sp>
        <p:nvSpPr>
          <p:cNvPr id="65" name="Google Shape;65;p19"/>
          <p:cNvSpPr txBox="1">
            <a:spLocks noGrp="1"/>
          </p:cNvSpPr>
          <p:nvPr>
            <p:ph type="body" idx="1"/>
          </p:nvPr>
        </p:nvSpPr>
        <p:spPr>
          <a:xfrm>
            <a:off x="1084727" y="2449286"/>
            <a:ext cx="3687298" cy="341970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Font typeface="Avenir"/>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Font typeface="Avenir"/>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9"/>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9"/>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p:nvPr/>
        </p:nvSpPr>
        <p:spPr>
          <a:xfrm>
            <a:off x="8803792" y="3455896"/>
            <a:ext cx="3388208" cy="3406341"/>
          </a:xfrm>
          <a:custGeom>
            <a:avLst/>
            <a:gdLst/>
            <a:ahLst/>
            <a:cxnLst/>
            <a:rect l="l" t="t" r="r" b="b"/>
            <a:pathLst>
              <a:path w="3388208" h="3406341" extrusionOk="0">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7" name="Google Shape;7;p10"/>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lvl1pPr marR="0" lvl="0" algn="l" rtl="0">
              <a:lnSpc>
                <a:spcPct val="110000"/>
              </a:lnSpc>
              <a:spcBef>
                <a:spcPts val="0"/>
              </a:spcBef>
              <a:spcAft>
                <a:spcPts val="0"/>
              </a:spcAft>
              <a:buClr>
                <a:schemeClr val="dk1"/>
              </a:buClr>
              <a:buSzPts val="3200"/>
              <a:buFont typeface="Avenir"/>
              <a:buNone/>
              <a:defRPr sz="3200" b="1"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0"/>
          <p:cNvSpPr txBox="1">
            <a:spLocks noGrp="1"/>
          </p:cNvSpPr>
          <p:nvPr>
            <p:ph type="body" idx="1"/>
          </p:nvPr>
        </p:nvSpPr>
        <p:spPr>
          <a:xfrm>
            <a:off x="1077362" y="2427316"/>
            <a:ext cx="9950103" cy="3513514"/>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10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1pPr>
            <a:lvl2pPr marL="914400" marR="0" lvl="1" indent="-228600" algn="l" rtl="0">
              <a:lnSpc>
                <a:spcPct val="120000"/>
              </a:lnSpc>
              <a:spcBef>
                <a:spcPts val="500"/>
              </a:spcBef>
              <a:spcAft>
                <a:spcPts val="0"/>
              </a:spcAft>
              <a:buClr>
                <a:schemeClr val="dk1"/>
              </a:buClr>
              <a:buSzPts val="1600"/>
              <a:buFont typeface="Avenir"/>
              <a:buNone/>
              <a:defRPr sz="1600" b="1" i="0" u="none" strike="noStrike" cap="none">
                <a:solidFill>
                  <a:schemeClr val="dk1"/>
                </a:solidFill>
                <a:latin typeface="Avenir"/>
                <a:ea typeface="Avenir"/>
                <a:cs typeface="Avenir"/>
                <a:sym typeface="Avenir"/>
              </a:defRPr>
            </a:lvl2pPr>
            <a:lvl3pPr marL="1371600" marR="0" lvl="2"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3pPr>
            <a:lvl4pPr marL="1828800" marR="0" lvl="3" indent="-228600" algn="l" rtl="0">
              <a:lnSpc>
                <a:spcPct val="120000"/>
              </a:lnSpc>
              <a:spcBef>
                <a:spcPts val="500"/>
              </a:spcBef>
              <a:spcAft>
                <a:spcPts val="0"/>
              </a:spcAft>
              <a:buClr>
                <a:schemeClr val="dk1"/>
              </a:buClr>
              <a:buSzPts val="1200"/>
              <a:buFont typeface="Avenir"/>
              <a:buNone/>
              <a:defRPr sz="1200" b="1" i="0" u="none" strike="noStrike" cap="none">
                <a:solidFill>
                  <a:schemeClr val="dk1"/>
                </a:solidFill>
                <a:latin typeface="Avenir"/>
                <a:ea typeface="Avenir"/>
                <a:cs typeface="Avenir"/>
                <a:sym typeface="Avenir"/>
              </a:defRPr>
            </a:lvl4pPr>
            <a:lvl5pPr marL="2286000" marR="0" lvl="4"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9" name="Google Shape;9;p10"/>
          <p:cNvSpPr txBox="1">
            <a:spLocks noGrp="1"/>
          </p:cNvSpPr>
          <p:nvPr>
            <p:ph type="dt" idx="10"/>
          </p:nvPr>
        </p:nvSpPr>
        <p:spPr>
          <a:xfrm>
            <a:off x="9243751" y="6356350"/>
            <a:ext cx="2296603"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0" name="Google Shape;10;p10"/>
          <p:cNvSpPr txBox="1">
            <a:spLocks noGrp="1"/>
          </p:cNvSpPr>
          <p:nvPr>
            <p:ph type="ftr" idx="11"/>
          </p:nvPr>
        </p:nvSpPr>
        <p:spPr>
          <a:xfrm rot="5400000">
            <a:off x="-1610380" y="1926575"/>
            <a:ext cx="383035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1" name="Google Shape;11;p10"/>
          <p:cNvSpPr txBox="1">
            <a:spLocks noGrp="1"/>
          </p:cNvSpPr>
          <p:nvPr>
            <p:ph type="sldNum" idx="12"/>
          </p:nvPr>
        </p:nvSpPr>
        <p:spPr>
          <a:xfrm>
            <a:off x="11540355" y="6356350"/>
            <a:ext cx="410973"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venir"/>
                <a:ea typeface="Avenir"/>
                <a:cs typeface="Avenir"/>
                <a:sym typeface="Avenir"/>
              </a:defRPr>
            </a:lvl1pPr>
            <a:lvl2pPr marL="0" marR="0" lvl="1" indent="0" algn="r" rtl="0">
              <a:spcBef>
                <a:spcPts val="0"/>
              </a:spcBef>
              <a:buNone/>
              <a:defRPr sz="900" b="0" i="0" u="none" strike="noStrike" cap="none">
                <a:solidFill>
                  <a:schemeClr val="lt1"/>
                </a:solidFill>
                <a:latin typeface="Avenir"/>
                <a:ea typeface="Avenir"/>
                <a:cs typeface="Avenir"/>
                <a:sym typeface="Avenir"/>
              </a:defRPr>
            </a:lvl2pPr>
            <a:lvl3pPr marL="0" marR="0" lvl="2" indent="0" algn="r" rtl="0">
              <a:spcBef>
                <a:spcPts val="0"/>
              </a:spcBef>
              <a:buNone/>
              <a:defRPr sz="900" b="0" i="0" u="none" strike="noStrike" cap="none">
                <a:solidFill>
                  <a:schemeClr val="lt1"/>
                </a:solidFill>
                <a:latin typeface="Avenir"/>
                <a:ea typeface="Avenir"/>
                <a:cs typeface="Avenir"/>
                <a:sym typeface="Avenir"/>
              </a:defRPr>
            </a:lvl3pPr>
            <a:lvl4pPr marL="0" marR="0" lvl="3" indent="0" algn="r" rtl="0">
              <a:spcBef>
                <a:spcPts val="0"/>
              </a:spcBef>
              <a:buNone/>
              <a:defRPr sz="900" b="0" i="0" u="none" strike="noStrike" cap="none">
                <a:solidFill>
                  <a:schemeClr val="lt1"/>
                </a:solidFill>
                <a:latin typeface="Avenir"/>
                <a:ea typeface="Avenir"/>
                <a:cs typeface="Avenir"/>
                <a:sym typeface="Avenir"/>
              </a:defRPr>
            </a:lvl4pPr>
            <a:lvl5pPr marL="0" marR="0" lvl="4" indent="0" algn="r" rtl="0">
              <a:spcBef>
                <a:spcPts val="0"/>
              </a:spcBef>
              <a:buNone/>
              <a:defRPr sz="900" b="0" i="0" u="none" strike="noStrike" cap="none">
                <a:solidFill>
                  <a:schemeClr val="lt1"/>
                </a:solidFill>
                <a:latin typeface="Avenir"/>
                <a:ea typeface="Avenir"/>
                <a:cs typeface="Avenir"/>
                <a:sym typeface="Avenir"/>
              </a:defRPr>
            </a:lvl5pPr>
            <a:lvl6pPr marL="0" marR="0" lvl="5" indent="0" algn="r" rtl="0">
              <a:spcBef>
                <a:spcPts val="0"/>
              </a:spcBef>
              <a:buNone/>
              <a:defRPr sz="900" b="0" i="0" u="none" strike="noStrike" cap="none">
                <a:solidFill>
                  <a:schemeClr val="lt1"/>
                </a:solidFill>
                <a:latin typeface="Avenir"/>
                <a:ea typeface="Avenir"/>
                <a:cs typeface="Avenir"/>
                <a:sym typeface="Avenir"/>
              </a:defRPr>
            </a:lvl6pPr>
            <a:lvl7pPr marL="0" marR="0" lvl="6" indent="0" algn="r" rtl="0">
              <a:spcBef>
                <a:spcPts val="0"/>
              </a:spcBef>
              <a:buNone/>
              <a:defRPr sz="900" b="0" i="0" u="none" strike="noStrike" cap="none">
                <a:solidFill>
                  <a:schemeClr val="lt1"/>
                </a:solidFill>
                <a:latin typeface="Avenir"/>
                <a:ea typeface="Avenir"/>
                <a:cs typeface="Avenir"/>
                <a:sym typeface="Avenir"/>
              </a:defRPr>
            </a:lvl7pPr>
            <a:lvl8pPr marL="0" marR="0" lvl="7" indent="0" algn="r" rtl="0">
              <a:spcBef>
                <a:spcPts val="0"/>
              </a:spcBef>
              <a:buNone/>
              <a:defRPr sz="900" b="0" i="0" u="none" strike="noStrike" cap="none">
                <a:solidFill>
                  <a:schemeClr val="lt1"/>
                </a:solidFill>
                <a:latin typeface="Avenir"/>
                <a:ea typeface="Avenir"/>
                <a:cs typeface="Avenir"/>
                <a:sym typeface="Avenir"/>
              </a:defRPr>
            </a:lvl8pPr>
            <a:lvl9pPr marL="0" marR="0" lvl="8" indent="0" algn="r" rtl="0">
              <a:spcBef>
                <a:spcPts val="0"/>
              </a:spcBef>
              <a:buNone/>
              <a:defRPr sz="9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Confucius_Institut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86" name="Google Shape;86;p1" descr="Background pattern&#10;&#10;Description automatically generated"/>
          <p:cNvPicPr preferRelativeResize="0"/>
          <p:nvPr/>
        </p:nvPicPr>
        <p:blipFill rotWithShape="1">
          <a:blip r:embed="rId3">
            <a:alphaModFix/>
          </a:blip>
          <a:srcRect l="1399" r="9711"/>
          <a:stretch/>
        </p:blipFill>
        <p:spPr>
          <a:xfrm>
            <a:off x="20" y="10"/>
            <a:ext cx="12191979" cy="6857990"/>
          </a:xfrm>
          <a:prstGeom prst="rect">
            <a:avLst/>
          </a:prstGeom>
          <a:noFill/>
          <a:ln>
            <a:noFill/>
          </a:ln>
        </p:spPr>
      </p:pic>
      <p:sp>
        <p:nvSpPr>
          <p:cNvPr id="87" name="Google Shape;87;p1"/>
          <p:cNvSpPr/>
          <p:nvPr/>
        </p:nvSpPr>
        <p:spPr>
          <a:xfrm rot="10800000">
            <a:off x="1" y="2650435"/>
            <a:ext cx="12191999" cy="4207565"/>
          </a:xfrm>
          <a:prstGeom prst="rect">
            <a:avLst/>
          </a:prstGeom>
          <a:gradFill>
            <a:gsLst>
              <a:gs pos="0">
                <a:srgbClr val="000000">
                  <a:alpha val="34901"/>
                </a:srgbClr>
              </a:gs>
              <a:gs pos="37000">
                <a:srgbClr val="000000">
                  <a:alpha val="20000"/>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venir"/>
              <a:ea typeface="Avenir"/>
              <a:cs typeface="Avenir"/>
              <a:sym typeface="Avenir"/>
            </a:endParaRPr>
          </a:p>
        </p:txBody>
      </p:sp>
      <p:sp>
        <p:nvSpPr>
          <p:cNvPr id="88" name="Google Shape;88;p1"/>
          <p:cNvSpPr txBox="1">
            <a:spLocks noGrp="1"/>
          </p:cNvSpPr>
          <p:nvPr>
            <p:ph type="ctrTitle"/>
          </p:nvPr>
        </p:nvSpPr>
        <p:spPr>
          <a:xfrm>
            <a:off x="2225084" y="3428999"/>
            <a:ext cx="7688825" cy="1852371"/>
          </a:xfrm>
          <a:prstGeom prst="rect">
            <a:avLst/>
          </a:prstGeom>
          <a:noFill/>
          <a:ln>
            <a:noFill/>
          </a:ln>
        </p:spPr>
        <p:txBody>
          <a:bodyPr spcFirstLastPara="1" wrap="square" lIns="91425" tIns="45700" rIns="91425" bIns="45700" anchor="b" anchorCtr="0">
            <a:normAutofit/>
          </a:bodyPr>
          <a:lstStyle/>
          <a:p>
            <a:pPr marL="0" lvl="0" indent="0" algn="ctr" rtl="0">
              <a:lnSpc>
                <a:spcPct val="110000"/>
              </a:lnSpc>
              <a:spcBef>
                <a:spcPts val="0"/>
              </a:spcBef>
              <a:spcAft>
                <a:spcPts val="0"/>
              </a:spcAft>
              <a:buClr>
                <a:srgbClr val="FFFFFF"/>
              </a:buClr>
              <a:buSzPts val="3200"/>
              <a:buFont typeface="Avenir"/>
              <a:buNone/>
            </a:pPr>
            <a:r>
              <a:rPr lang="en-CA">
                <a:solidFill>
                  <a:srgbClr val="FFFFFF"/>
                </a:solidFill>
              </a:rPr>
              <a:t>Chinese Immigration to Barbados</a:t>
            </a:r>
            <a:endParaRPr/>
          </a:p>
        </p:txBody>
      </p:sp>
      <p:sp>
        <p:nvSpPr>
          <p:cNvPr id="89" name="Google Shape;89;p1"/>
          <p:cNvSpPr txBox="1">
            <a:spLocks noGrp="1"/>
          </p:cNvSpPr>
          <p:nvPr>
            <p:ph type="subTitle" idx="1"/>
          </p:nvPr>
        </p:nvSpPr>
        <p:spPr>
          <a:xfrm>
            <a:off x="233679" y="2279610"/>
            <a:ext cx="2278092" cy="1520214"/>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20000"/>
              </a:lnSpc>
              <a:spcBef>
                <a:spcPts val="0"/>
              </a:spcBef>
              <a:spcAft>
                <a:spcPts val="0"/>
              </a:spcAft>
              <a:buClr>
                <a:srgbClr val="CCCC00"/>
              </a:buClr>
              <a:buSzPts val="4000"/>
              <a:buNone/>
            </a:pPr>
            <a:r>
              <a:rPr lang="en-CA" sz="4000" dirty="0" err="1">
                <a:solidFill>
                  <a:srgbClr val="CCCC00"/>
                </a:solidFill>
                <a:latin typeface="SimHei"/>
                <a:ea typeface="SimHei"/>
                <a:cs typeface="SimHei"/>
                <a:sym typeface="SimHei"/>
              </a:rPr>
              <a:t>巴巴多斯</a:t>
            </a:r>
            <a:endParaRPr sz="4000" dirty="0">
              <a:solidFill>
                <a:srgbClr val="CCCC00"/>
              </a:solidFill>
              <a:latin typeface="SimHei"/>
              <a:ea typeface="SimHei"/>
              <a:cs typeface="SimHei"/>
              <a:sym typeface="SimHei"/>
            </a:endParaRPr>
          </a:p>
          <a:p>
            <a:pPr marL="0" lvl="0" indent="0" algn="ctr" rtl="0">
              <a:lnSpc>
                <a:spcPct val="120000"/>
              </a:lnSpc>
              <a:spcBef>
                <a:spcPts val="0"/>
              </a:spcBef>
              <a:spcAft>
                <a:spcPts val="0"/>
              </a:spcAft>
              <a:buClr>
                <a:srgbClr val="CCCC00"/>
              </a:buClr>
              <a:buSzPts val="4000"/>
              <a:buNone/>
            </a:pPr>
            <a:r>
              <a:rPr lang="en-CA" sz="4000" dirty="0" err="1">
                <a:solidFill>
                  <a:srgbClr val="CCCC00"/>
                </a:solidFill>
                <a:latin typeface="SimHei"/>
                <a:ea typeface="SimHei"/>
                <a:cs typeface="SimHei"/>
                <a:sym typeface="SimHei"/>
              </a:rPr>
              <a:t>華人移民</a:t>
            </a:r>
            <a:endParaRPr sz="4000" dirty="0">
              <a:solidFill>
                <a:srgbClr val="CCCC00"/>
              </a:solidFill>
              <a:latin typeface="SimHei"/>
              <a:ea typeface="SimHei"/>
              <a:cs typeface="SimHei"/>
              <a:sym typeface="SimHei"/>
            </a:endParaRPr>
          </a:p>
        </p:txBody>
      </p:sp>
      <p:sp>
        <p:nvSpPr>
          <p:cNvPr id="90" name="Google Shape;90;p1"/>
          <p:cNvSpPr txBox="1"/>
          <p:nvPr/>
        </p:nvSpPr>
        <p:spPr>
          <a:xfrm>
            <a:off x="3149600" y="5740400"/>
            <a:ext cx="648208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1800" b="1" i="0" u="none" strike="noStrike" cap="none">
                <a:solidFill>
                  <a:schemeClr val="lt1"/>
                </a:solidFill>
                <a:latin typeface="Avenir"/>
                <a:ea typeface="Avenir"/>
                <a:cs typeface="Avenir"/>
                <a:sym typeface="Avenir"/>
              </a:rPr>
              <a:t>GEOG 496 Research Project</a:t>
            </a:r>
            <a:endParaRPr/>
          </a:p>
          <a:p>
            <a:pPr marL="0" marR="0" lvl="0" indent="0" algn="ctr" rtl="0">
              <a:spcBef>
                <a:spcPts val="0"/>
              </a:spcBef>
              <a:spcAft>
                <a:spcPts val="0"/>
              </a:spcAft>
              <a:buNone/>
            </a:pPr>
            <a:r>
              <a:rPr lang="en-CA" sz="1800" b="1" i="0" u="none" strike="noStrike" cap="none">
                <a:solidFill>
                  <a:schemeClr val="lt1"/>
                </a:solidFill>
                <a:latin typeface="Avenir"/>
                <a:ea typeface="Avenir"/>
                <a:cs typeface="Avenir"/>
                <a:sym typeface="Avenir"/>
              </a:rPr>
              <a:t>Ethan Bird, Yanbing Chen, Olivia Kennedy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8"/>
          <p:cNvSpPr txBox="1">
            <a:spLocks noGrp="1"/>
          </p:cNvSpPr>
          <p:nvPr>
            <p:ph type="title"/>
          </p:nvPr>
        </p:nvSpPr>
        <p:spPr>
          <a:xfrm>
            <a:off x="505599" y="0"/>
            <a:ext cx="5529000" cy="8283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10000"/>
              </a:lnSpc>
              <a:spcBef>
                <a:spcPts val="0"/>
              </a:spcBef>
              <a:spcAft>
                <a:spcPts val="0"/>
              </a:spcAft>
              <a:buClr>
                <a:schemeClr val="dk1"/>
              </a:buClr>
              <a:buSzPts val="4400"/>
              <a:buFont typeface="Avenir"/>
              <a:buNone/>
            </a:pPr>
            <a:r>
              <a:rPr lang="en-CA"/>
              <a:t>Chinese Restaurants!</a:t>
            </a:r>
            <a:endParaRPr/>
          </a:p>
        </p:txBody>
      </p:sp>
      <p:pic>
        <p:nvPicPr>
          <p:cNvPr id="149" name="Google Shape;149;p8"/>
          <p:cNvPicPr preferRelativeResize="0"/>
          <p:nvPr/>
        </p:nvPicPr>
        <p:blipFill>
          <a:blip r:embed="rId3">
            <a:alphaModFix/>
          </a:blip>
          <a:stretch>
            <a:fillRect/>
          </a:stretch>
        </p:blipFill>
        <p:spPr>
          <a:xfrm>
            <a:off x="3518050" y="1022100"/>
            <a:ext cx="3458050" cy="2975224"/>
          </a:xfrm>
          <a:prstGeom prst="rect">
            <a:avLst/>
          </a:prstGeom>
          <a:noFill/>
          <a:ln>
            <a:noFill/>
          </a:ln>
        </p:spPr>
      </p:pic>
      <p:pic>
        <p:nvPicPr>
          <p:cNvPr id="150" name="Google Shape;150;p8"/>
          <p:cNvPicPr preferRelativeResize="0"/>
          <p:nvPr/>
        </p:nvPicPr>
        <p:blipFill>
          <a:blip r:embed="rId4">
            <a:alphaModFix/>
          </a:blip>
          <a:stretch>
            <a:fillRect/>
          </a:stretch>
        </p:blipFill>
        <p:spPr>
          <a:xfrm>
            <a:off x="685800" y="4014130"/>
            <a:ext cx="2828826" cy="2471745"/>
          </a:xfrm>
          <a:prstGeom prst="rect">
            <a:avLst/>
          </a:prstGeom>
          <a:noFill/>
          <a:ln>
            <a:noFill/>
          </a:ln>
        </p:spPr>
      </p:pic>
      <p:pic>
        <p:nvPicPr>
          <p:cNvPr id="151" name="Google Shape;151;p8"/>
          <p:cNvPicPr preferRelativeResize="0"/>
          <p:nvPr/>
        </p:nvPicPr>
        <p:blipFill rotWithShape="1">
          <a:blip r:embed="rId5">
            <a:alphaModFix/>
          </a:blip>
          <a:srcRect r="9698"/>
          <a:stretch/>
        </p:blipFill>
        <p:spPr>
          <a:xfrm>
            <a:off x="3514625" y="3997325"/>
            <a:ext cx="3458049" cy="2488551"/>
          </a:xfrm>
          <a:prstGeom prst="rect">
            <a:avLst/>
          </a:prstGeom>
          <a:noFill/>
          <a:ln>
            <a:noFill/>
          </a:ln>
        </p:spPr>
      </p:pic>
      <p:pic>
        <p:nvPicPr>
          <p:cNvPr id="152" name="Google Shape;152;p8"/>
          <p:cNvPicPr preferRelativeResize="0"/>
          <p:nvPr/>
        </p:nvPicPr>
        <p:blipFill>
          <a:blip r:embed="rId6">
            <a:alphaModFix/>
          </a:blip>
          <a:stretch>
            <a:fillRect/>
          </a:stretch>
        </p:blipFill>
        <p:spPr>
          <a:xfrm>
            <a:off x="6976100" y="1022100"/>
            <a:ext cx="4139026" cy="2975226"/>
          </a:xfrm>
          <a:prstGeom prst="rect">
            <a:avLst/>
          </a:prstGeom>
          <a:noFill/>
          <a:ln>
            <a:noFill/>
          </a:ln>
        </p:spPr>
      </p:pic>
      <p:pic>
        <p:nvPicPr>
          <p:cNvPr id="153" name="Google Shape;153;p8"/>
          <p:cNvPicPr preferRelativeResize="0"/>
          <p:nvPr/>
        </p:nvPicPr>
        <p:blipFill rotWithShape="1">
          <a:blip r:embed="rId7">
            <a:alphaModFix/>
          </a:blip>
          <a:srcRect b="11174"/>
          <a:stretch/>
        </p:blipFill>
        <p:spPr>
          <a:xfrm>
            <a:off x="6976100" y="3997325"/>
            <a:ext cx="4139025" cy="2488550"/>
          </a:xfrm>
          <a:prstGeom prst="rect">
            <a:avLst/>
          </a:prstGeom>
          <a:noFill/>
          <a:ln>
            <a:noFill/>
          </a:ln>
        </p:spPr>
      </p:pic>
      <p:pic>
        <p:nvPicPr>
          <p:cNvPr id="154" name="Google Shape;154;p8"/>
          <p:cNvPicPr preferRelativeResize="0"/>
          <p:nvPr/>
        </p:nvPicPr>
        <p:blipFill rotWithShape="1">
          <a:blip r:embed="rId8">
            <a:alphaModFix/>
          </a:blip>
          <a:srcRect l="15626" t="26133"/>
          <a:stretch/>
        </p:blipFill>
        <p:spPr>
          <a:xfrm>
            <a:off x="685800" y="1019050"/>
            <a:ext cx="2828825" cy="2975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2a0b3c1971_1_5"/>
          <p:cNvSpPr txBox="1">
            <a:spLocks noGrp="1"/>
          </p:cNvSpPr>
          <p:nvPr>
            <p:ph type="title"/>
          </p:nvPr>
        </p:nvSpPr>
        <p:spPr>
          <a:xfrm>
            <a:off x="1077349" y="-5"/>
            <a:ext cx="4593000" cy="769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CA"/>
              <a:t>In the Field!</a:t>
            </a:r>
            <a:endParaRPr/>
          </a:p>
        </p:txBody>
      </p:sp>
      <p:pic>
        <p:nvPicPr>
          <p:cNvPr id="160" name="Google Shape;160;g22a0b3c1971_1_5"/>
          <p:cNvPicPr preferRelativeResize="0"/>
          <p:nvPr/>
        </p:nvPicPr>
        <p:blipFill>
          <a:blip r:embed="rId3">
            <a:alphaModFix/>
          </a:blip>
          <a:stretch>
            <a:fillRect/>
          </a:stretch>
        </p:blipFill>
        <p:spPr>
          <a:xfrm>
            <a:off x="0" y="769795"/>
            <a:ext cx="2876550" cy="3838575"/>
          </a:xfrm>
          <a:prstGeom prst="rect">
            <a:avLst/>
          </a:prstGeom>
          <a:noFill/>
          <a:ln>
            <a:noFill/>
          </a:ln>
        </p:spPr>
      </p:pic>
      <p:pic>
        <p:nvPicPr>
          <p:cNvPr id="161" name="Google Shape;161;g22a0b3c1971_1_5"/>
          <p:cNvPicPr preferRelativeResize="0"/>
          <p:nvPr/>
        </p:nvPicPr>
        <p:blipFill>
          <a:blip r:embed="rId4">
            <a:alphaModFix/>
          </a:blip>
          <a:stretch>
            <a:fillRect/>
          </a:stretch>
        </p:blipFill>
        <p:spPr>
          <a:xfrm>
            <a:off x="3028950" y="769795"/>
            <a:ext cx="2876550" cy="3838575"/>
          </a:xfrm>
          <a:prstGeom prst="rect">
            <a:avLst/>
          </a:prstGeom>
          <a:noFill/>
          <a:ln>
            <a:noFill/>
          </a:ln>
        </p:spPr>
      </p:pic>
      <p:pic>
        <p:nvPicPr>
          <p:cNvPr id="162" name="Google Shape;162;g22a0b3c1971_1_5"/>
          <p:cNvPicPr preferRelativeResize="0"/>
          <p:nvPr/>
        </p:nvPicPr>
        <p:blipFill>
          <a:blip r:embed="rId5">
            <a:alphaModFix/>
          </a:blip>
          <a:stretch>
            <a:fillRect/>
          </a:stretch>
        </p:blipFill>
        <p:spPr>
          <a:xfrm>
            <a:off x="6057900" y="0"/>
            <a:ext cx="2876550" cy="3838575"/>
          </a:xfrm>
          <a:prstGeom prst="rect">
            <a:avLst/>
          </a:prstGeom>
          <a:noFill/>
          <a:ln>
            <a:noFill/>
          </a:ln>
        </p:spPr>
      </p:pic>
      <p:pic>
        <p:nvPicPr>
          <p:cNvPr id="163" name="Google Shape;163;g22a0b3c1971_1_5"/>
          <p:cNvPicPr preferRelativeResize="0"/>
          <p:nvPr/>
        </p:nvPicPr>
        <p:blipFill>
          <a:blip r:embed="rId6">
            <a:alphaModFix/>
          </a:blip>
          <a:stretch>
            <a:fillRect/>
          </a:stretch>
        </p:blipFill>
        <p:spPr>
          <a:xfrm>
            <a:off x="9086850" y="0"/>
            <a:ext cx="2876550" cy="3838575"/>
          </a:xfrm>
          <a:prstGeom prst="rect">
            <a:avLst/>
          </a:prstGeom>
          <a:noFill/>
          <a:ln>
            <a:noFill/>
          </a:ln>
        </p:spPr>
      </p:pic>
      <p:pic>
        <p:nvPicPr>
          <p:cNvPr id="164" name="Google Shape;164;g22a0b3c1971_1_5"/>
          <p:cNvPicPr preferRelativeResize="0"/>
          <p:nvPr/>
        </p:nvPicPr>
        <p:blipFill>
          <a:blip r:embed="rId7">
            <a:alphaModFix/>
          </a:blip>
          <a:stretch>
            <a:fillRect/>
          </a:stretch>
        </p:blipFill>
        <p:spPr>
          <a:xfrm>
            <a:off x="6135225" y="3990975"/>
            <a:ext cx="3420538" cy="2562225"/>
          </a:xfrm>
          <a:prstGeom prst="rect">
            <a:avLst/>
          </a:prstGeom>
          <a:noFill/>
          <a:ln>
            <a:noFill/>
          </a:ln>
        </p:spPr>
      </p:pic>
      <p:pic>
        <p:nvPicPr>
          <p:cNvPr id="165" name="Google Shape;165;g22a0b3c1971_1_5"/>
          <p:cNvPicPr preferRelativeResize="0"/>
          <p:nvPr/>
        </p:nvPicPr>
        <p:blipFill>
          <a:blip r:embed="rId8">
            <a:alphaModFix/>
          </a:blip>
          <a:stretch>
            <a:fillRect/>
          </a:stretch>
        </p:blipFill>
        <p:spPr>
          <a:xfrm>
            <a:off x="9630838" y="3889291"/>
            <a:ext cx="1996279" cy="2663909"/>
          </a:xfrm>
          <a:prstGeom prst="rect">
            <a:avLst/>
          </a:prstGeom>
          <a:noFill/>
          <a:ln>
            <a:noFill/>
          </a:ln>
        </p:spPr>
      </p:pic>
      <p:pic>
        <p:nvPicPr>
          <p:cNvPr id="166" name="Google Shape;166;g22a0b3c1971_1_5"/>
          <p:cNvPicPr preferRelativeResize="0"/>
          <p:nvPr/>
        </p:nvPicPr>
        <p:blipFill>
          <a:blip r:embed="rId9">
            <a:alphaModFix/>
          </a:blip>
          <a:stretch>
            <a:fillRect/>
          </a:stretch>
        </p:blipFill>
        <p:spPr>
          <a:xfrm>
            <a:off x="41002" y="4608375"/>
            <a:ext cx="2591472" cy="1944825"/>
          </a:xfrm>
          <a:prstGeom prst="rect">
            <a:avLst/>
          </a:prstGeom>
          <a:noFill/>
          <a:ln>
            <a:noFill/>
          </a:ln>
        </p:spPr>
      </p:pic>
      <p:pic>
        <p:nvPicPr>
          <p:cNvPr id="167" name="Google Shape;167;g22a0b3c1971_1_5"/>
          <p:cNvPicPr preferRelativeResize="0"/>
          <p:nvPr/>
        </p:nvPicPr>
        <p:blipFill>
          <a:blip r:embed="rId10">
            <a:alphaModFix/>
          </a:blip>
          <a:stretch>
            <a:fillRect/>
          </a:stretch>
        </p:blipFill>
        <p:spPr>
          <a:xfrm>
            <a:off x="2645975" y="3990975"/>
            <a:ext cx="3414175" cy="2562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22a0b3c1971_1_20"/>
          <p:cNvSpPr txBox="1">
            <a:spLocks noGrp="1"/>
          </p:cNvSpPr>
          <p:nvPr>
            <p:ph type="title"/>
          </p:nvPr>
        </p:nvSpPr>
        <p:spPr>
          <a:xfrm>
            <a:off x="1077362" y="720434"/>
            <a:ext cx="9950100" cy="1507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CA"/>
              <a:t>More photos…</a:t>
            </a:r>
            <a:endParaRPr/>
          </a:p>
        </p:txBody>
      </p:sp>
      <p:sp>
        <p:nvSpPr>
          <p:cNvPr id="173" name="Google Shape;173;g22a0b3c1971_1_20"/>
          <p:cNvSpPr txBox="1">
            <a:spLocks noGrp="1"/>
          </p:cNvSpPr>
          <p:nvPr>
            <p:ph type="body" idx="1"/>
          </p:nvPr>
        </p:nvSpPr>
        <p:spPr>
          <a:xfrm>
            <a:off x="1077362" y="2427316"/>
            <a:ext cx="9950100" cy="3513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74" name="Google Shape;174;g22a0b3c1971_1_20"/>
          <p:cNvPicPr preferRelativeResize="0"/>
          <p:nvPr/>
        </p:nvPicPr>
        <p:blipFill>
          <a:blip r:embed="rId3">
            <a:alphaModFix/>
          </a:blip>
          <a:stretch>
            <a:fillRect/>
          </a:stretch>
        </p:blipFill>
        <p:spPr>
          <a:xfrm>
            <a:off x="8150900" y="0"/>
            <a:ext cx="3953550" cy="5275733"/>
          </a:xfrm>
          <a:prstGeom prst="rect">
            <a:avLst/>
          </a:prstGeom>
          <a:noFill/>
          <a:ln>
            <a:noFill/>
          </a:ln>
        </p:spPr>
      </p:pic>
      <p:pic>
        <p:nvPicPr>
          <p:cNvPr id="175" name="Google Shape;175;g22a0b3c1971_1_20"/>
          <p:cNvPicPr preferRelativeResize="0"/>
          <p:nvPr/>
        </p:nvPicPr>
        <p:blipFill>
          <a:blip r:embed="rId4">
            <a:alphaModFix/>
          </a:blip>
          <a:stretch>
            <a:fillRect/>
          </a:stretch>
        </p:blipFill>
        <p:spPr>
          <a:xfrm>
            <a:off x="-6" y="2416375"/>
            <a:ext cx="4964306" cy="3535500"/>
          </a:xfrm>
          <a:prstGeom prst="rect">
            <a:avLst/>
          </a:prstGeom>
          <a:noFill/>
          <a:ln>
            <a:noFill/>
          </a:ln>
        </p:spPr>
      </p:pic>
      <p:pic>
        <p:nvPicPr>
          <p:cNvPr id="176" name="Google Shape;176;g22a0b3c1971_1_20"/>
          <p:cNvPicPr preferRelativeResize="0"/>
          <p:nvPr/>
        </p:nvPicPr>
        <p:blipFill>
          <a:blip r:embed="rId5">
            <a:alphaModFix/>
          </a:blip>
          <a:stretch>
            <a:fillRect/>
          </a:stretch>
        </p:blipFill>
        <p:spPr>
          <a:xfrm>
            <a:off x="4156625" y="1310750"/>
            <a:ext cx="3953551" cy="4641124"/>
          </a:xfrm>
          <a:prstGeom prst="rect">
            <a:avLst/>
          </a:prstGeom>
          <a:noFill/>
          <a:ln>
            <a:noFill/>
          </a:ln>
        </p:spPr>
      </p:pic>
      <p:pic>
        <p:nvPicPr>
          <p:cNvPr id="177" name="Google Shape;177;g22a0b3c1971_1_20"/>
          <p:cNvPicPr preferRelativeResize="0"/>
          <p:nvPr/>
        </p:nvPicPr>
        <p:blipFill>
          <a:blip r:embed="rId6">
            <a:alphaModFix/>
          </a:blip>
          <a:stretch>
            <a:fillRect/>
          </a:stretch>
        </p:blipFill>
        <p:spPr>
          <a:xfrm>
            <a:off x="8150900" y="4281521"/>
            <a:ext cx="3953550" cy="25764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9"/>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200"/>
              <a:buFont typeface="Avenir"/>
              <a:buNone/>
            </a:pPr>
            <a:r>
              <a:rPr lang="en-CA"/>
              <a:t>Conclusions</a:t>
            </a:r>
            <a:endParaRPr/>
          </a:p>
        </p:txBody>
      </p:sp>
      <p:sp>
        <p:nvSpPr>
          <p:cNvPr id="183" name="Google Shape;183;p9"/>
          <p:cNvSpPr txBox="1">
            <a:spLocks noGrp="1"/>
          </p:cNvSpPr>
          <p:nvPr>
            <p:ph type="body" idx="1"/>
          </p:nvPr>
        </p:nvSpPr>
        <p:spPr>
          <a:xfrm>
            <a:off x="1077362" y="2427316"/>
            <a:ext cx="9950103" cy="3513514"/>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dk1"/>
              </a:buClr>
              <a:buSzPts val="1800"/>
              <a:buChar char="•"/>
            </a:pPr>
            <a:r>
              <a:rPr lang="en-CA"/>
              <a:t>Diversity within the Chinese community</a:t>
            </a:r>
            <a:endParaRPr/>
          </a:p>
          <a:p>
            <a:pPr marL="560070" lvl="1" indent="-285749" algn="l" rtl="0">
              <a:lnSpc>
                <a:spcPct val="120000"/>
              </a:lnSpc>
              <a:spcBef>
                <a:spcPts val="500"/>
              </a:spcBef>
              <a:spcAft>
                <a:spcPts val="0"/>
              </a:spcAft>
              <a:buClr>
                <a:schemeClr val="dk1"/>
              </a:buClr>
              <a:buSzPts val="1600"/>
              <a:buFont typeface="Arial"/>
              <a:buChar char="•"/>
            </a:pPr>
            <a:r>
              <a:rPr lang="en-CA"/>
              <a:t>	</a:t>
            </a:r>
            <a:r>
              <a:rPr lang="en-CA" b="0"/>
              <a:t>Dividers: language, occupation, old vs new migration waves, regional divides</a:t>
            </a:r>
            <a:endParaRPr/>
          </a:p>
          <a:p>
            <a:pPr marL="228600" lvl="0" indent="-228600" algn="l" rtl="0">
              <a:lnSpc>
                <a:spcPct val="120000"/>
              </a:lnSpc>
              <a:spcBef>
                <a:spcPts val="1000"/>
              </a:spcBef>
              <a:spcAft>
                <a:spcPts val="0"/>
              </a:spcAft>
              <a:buClr>
                <a:schemeClr val="dk1"/>
              </a:buClr>
              <a:buSzPts val="1800"/>
              <a:buChar char="•"/>
            </a:pPr>
            <a:r>
              <a:rPr lang="en-CA"/>
              <a:t>Key motivators: weather, culture, and business opportunities</a:t>
            </a:r>
            <a:endParaRPr/>
          </a:p>
          <a:p>
            <a:pPr marL="228600" lvl="0" indent="-228600" algn="l" rtl="0">
              <a:lnSpc>
                <a:spcPct val="120000"/>
              </a:lnSpc>
              <a:spcBef>
                <a:spcPts val="1000"/>
              </a:spcBef>
              <a:spcAft>
                <a:spcPts val="0"/>
              </a:spcAft>
              <a:buSzPts val="1800"/>
              <a:buChar char="•"/>
            </a:pPr>
            <a:r>
              <a:rPr lang="en-CA"/>
              <a:t>Challenges and resiliency </a:t>
            </a:r>
            <a:endParaRPr/>
          </a:p>
          <a:p>
            <a:pPr marL="228600" lvl="0" indent="-228600" algn="l" rtl="0">
              <a:lnSpc>
                <a:spcPct val="120000"/>
              </a:lnSpc>
              <a:spcBef>
                <a:spcPts val="1000"/>
              </a:spcBef>
              <a:spcAft>
                <a:spcPts val="0"/>
              </a:spcAft>
              <a:buSzPts val="1800"/>
              <a:buChar char="•"/>
            </a:pPr>
            <a:r>
              <a:rPr lang="en-CA"/>
              <a:t>Community is getting smaller, outmigration</a:t>
            </a:r>
            <a:endParaRPr/>
          </a:p>
          <a:p>
            <a:pPr marL="228600" lvl="0" indent="-228600" algn="l" rtl="0">
              <a:lnSpc>
                <a:spcPct val="120000"/>
              </a:lnSpc>
              <a:spcBef>
                <a:spcPts val="1000"/>
              </a:spcBef>
              <a:spcAft>
                <a:spcPts val="0"/>
              </a:spcAft>
              <a:buSzPts val="1800"/>
              <a:buChar char="•"/>
            </a:pPr>
            <a:r>
              <a:rPr lang="en-CA"/>
              <a:t>Other efforts/organizations to improve visibility: Beijing to Bridgetown Project, Barbados Museum and Historical Society, Confucius Institute, Chinese Association of Barbados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g22a0b3c1971_0_2"/>
          <p:cNvSpPr/>
          <p:nvPr/>
        </p:nvSpPr>
        <p:spPr>
          <a:xfrm>
            <a:off x="8803792" y="3455896"/>
            <a:ext cx="3388208" cy="3406341"/>
          </a:xfrm>
          <a:custGeom>
            <a:avLst/>
            <a:gdLst/>
            <a:ahLst/>
            <a:cxnLst/>
            <a:rect l="l" t="t" r="r" b="b"/>
            <a:pathLst>
              <a:path w="3388208" h="3406341" extrusionOk="0">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96" name="Google Shape;96;g22a0b3c1971_0_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lvl="0" indent="457200" algn="just" rtl="0">
              <a:lnSpc>
                <a:spcPct val="200000"/>
              </a:lnSpc>
              <a:spcBef>
                <a:spcPts val="0"/>
              </a:spcBef>
              <a:spcAft>
                <a:spcPts val="0"/>
              </a:spcAft>
              <a:buClr>
                <a:schemeClr val="dk1"/>
              </a:buClr>
              <a:buSzPts val="1100"/>
              <a:buFont typeface="Arial"/>
              <a:buNone/>
            </a:pPr>
            <a:endParaRPr sz="1800" b="0" i="0" u="none" strike="noStrike" cap="none">
              <a:solidFill>
                <a:schemeClr val="lt1"/>
              </a:solidFill>
              <a:latin typeface="Avenir"/>
              <a:ea typeface="Avenir"/>
              <a:cs typeface="Avenir"/>
              <a:sym typeface="Avenir"/>
            </a:endParaRPr>
          </a:p>
        </p:txBody>
      </p:sp>
      <p:sp>
        <p:nvSpPr>
          <p:cNvPr id="97" name="Google Shape;97;g22a0b3c1971_0_2"/>
          <p:cNvSpPr/>
          <p:nvPr/>
        </p:nvSpPr>
        <p:spPr>
          <a:xfrm>
            <a:off x="8803792" y="3455896"/>
            <a:ext cx="3388208" cy="3406341"/>
          </a:xfrm>
          <a:custGeom>
            <a:avLst/>
            <a:gdLst/>
            <a:ahLst/>
            <a:cxnLst/>
            <a:rect l="l" t="t" r="r" b="b"/>
            <a:pathLst>
              <a:path w="3388208" h="3406341" extrusionOk="0">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98" name="Google Shape;98;g22a0b3c1971_0_2"/>
          <p:cNvSpPr txBox="1">
            <a:spLocks noGrp="1"/>
          </p:cNvSpPr>
          <p:nvPr>
            <p:ph type="title"/>
          </p:nvPr>
        </p:nvSpPr>
        <p:spPr>
          <a:xfrm>
            <a:off x="482775" y="19480"/>
            <a:ext cx="9950100" cy="614100"/>
          </a:xfrm>
          <a:prstGeom prst="rect">
            <a:avLst/>
          </a:prstGeom>
          <a:noFill/>
          <a:ln>
            <a:noFill/>
          </a:ln>
        </p:spPr>
        <p:txBody>
          <a:bodyPr spcFirstLastPara="1" wrap="square" lIns="91425" tIns="45700" rIns="91425" bIns="45700" anchor="b" anchorCtr="0">
            <a:normAutofit fontScale="90000"/>
          </a:bodyPr>
          <a:lstStyle/>
          <a:p>
            <a:pPr marL="0" lvl="0" indent="0" algn="just" rtl="0">
              <a:lnSpc>
                <a:spcPct val="200000"/>
              </a:lnSpc>
              <a:spcBef>
                <a:spcPts val="0"/>
              </a:spcBef>
              <a:spcAft>
                <a:spcPts val="0"/>
              </a:spcAft>
              <a:buNone/>
            </a:pPr>
            <a:r>
              <a:rPr lang="en-CA" sz="2800"/>
              <a:t>Demographics Information of Study Participants （N = 7)</a:t>
            </a:r>
            <a:endParaRPr sz="4800"/>
          </a:p>
        </p:txBody>
      </p:sp>
      <p:pic>
        <p:nvPicPr>
          <p:cNvPr id="99" name="Google Shape;99;g22a0b3c1971_0_2"/>
          <p:cNvPicPr preferRelativeResize="0"/>
          <p:nvPr/>
        </p:nvPicPr>
        <p:blipFill>
          <a:blip r:embed="rId3">
            <a:alphaModFix/>
          </a:blip>
          <a:stretch>
            <a:fillRect/>
          </a:stretch>
        </p:blipFill>
        <p:spPr>
          <a:xfrm>
            <a:off x="2093501" y="676325"/>
            <a:ext cx="6719574" cy="6105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22a0b3c1971_0_12"/>
          <p:cNvSpPr txBox="1">
            <a:spLocks noGrp="1"/>
          </p:cNvSpPr>
          <p:nvPr>
            <p:ph type="title"/>
          </p:nvPr>
        </p:nvSpPr>
        <p:spPr>
          <a:xfrm>
            <a:off x="1077362" y="720434"/>
            <a:ext cx="9950100" cy="150750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200"/>
              <a:buFont typeface="Avenir"/>
              <a:buNone/>
            </a:pPr>
            <a:r>
              <a:rPr lang="en-CA"/>
              <a:t>Chinese Immigrants in Barbados: A Small Community</a:t>
            </a:r>
            <a:endParaRPr/>
          </a:p>
        </p:txBody>
      </p:sp>
      <p:sp>
        <p:nvSpPr>
          <p:cNvPr id="105" name="Google Shape;105;g22a0b3c1971_0_12"/>
          <p:cNvSpPr txBox="1">
            <a:spLocks noGrp="1"/>
          </p:cNvSpPr>
          <p:nvPr>
            <p:ph type="body" idx="1"/>
          </p:nvPr>
        </p:nvSpPr>
        <p:spPr>
          <a:xfrm>
            <a:off x="1077362" y="2427316"/>
            <a:ext cx="9950100" cy="3513600"/>
          </a:xfrm>
          <a:prstGeom prst="rect">
            <a:avLst/>
          </a:prstGeom>
          <a:noFill/>
          <a:ln>
            <a:noFill/>
          </a:ln>
        </p:spPr>
        <p:txBody>
          <a:bodyPr spcFirstLastPara="1" wrap="square" lIns="91425" tIns="45700" rIns="91425" bIns="45700" anchor="t" anchorCtr="0">
            <a:normAutofit/>
          </a:bodyPr>
          <a:lstStyle/>
          <a:p>
            <a:pPr marL="457200" lvl="0" indent="-387350" algn="just" rtl="0">
              <a:lnSpc>
                <a:spcPct val="200000"/>
              </a:lnSpc>
              <a:spcBef>
                <a:spcPts val="0"/>
              </a:spcBef>
              <a:spcAft>
                <a:spcPts val="0"/>
              </a:spcAft>
              <a:buSzPts val="2500"/>
              <a:buFont typeface="Avenir"/>
              <a:buChar char="-"/>
            </a:pPr>
            <a:r>
              <a:rPr lang="en-CA" sz="1900"/>
              <a:t>A total population of around 200 individuals</a:t>
            </a:r>
            <a:endParaRPr sz="1900"/>
          </a:p>
          <a:p>
            <a:pPr marL="457200" lvl="0" indent="-349250" algn="just" rtl="0">
              <a:lnSpc>
                <a:spcPct val="200000"/>
              </a:lnSpc>
              <a:spcBef>
                <a:spcPts val="0"/>
              </a:spcBef>
              <a:spcAft>
                <a:spcPts val="0"/>
              </a:spcAft>
              <a:buSzPts val="1900"/>
              <a:buChar char="-"/>
            </a:pPr>
            <a:r>
              <a:rPr lang="en-CA" sz="1900"/>
              <a:t>Most come from coastal provinces: A lot of them from Guangzhou, Baiyun District</a:t>
            </a:r>
            <a:endParaRPr sz="1900"/>
          </a:p>
          <a:p>
            <a:pPr marL="457200" lvl="0" indent="-349250" algn="just" rtl="0">
              <a:lnSpc>
                <a:spcPct val="200000"/>
              </a:lnSpc>
              <a:spcBef>
                <a:spcPts val="0"/>
              </a:spcBef>
              <a:spcAft>
                <a:spcPts val="0"/>
              </a:spcAft>
              <a:buSzPts val="1900"/>
              <a:buChar char="-"/>
            </a:pPr>
            <a:r>
              <a:rPr lang="en-CA" sz="1900"/>
              <a:t>Some arrived Barbados through personal network</a:t>
            </a:r>
            <a:endParaRPr sz="1900"/>
          </a:p>
          <a:p>
            <a:pPr marL="457200" lvl="0" indent="-349250" algn="just" rtl="0">
              <a:lnSpc>
                <a:spcPct val="200000"/>
              </a:lnSpc>
              <a:spcBef>
                <a:spcPts val="0"/>
              </a:spcBef>
              <a:spcAft>
                <a:spcPts val="0"/>
              </a:spcAft>
              <a:buSzPts val="1900"/>
              <a:buChar char="-"/>
            </a:pPr>
            <a:r>
              <a:rPr lang="en-CA" sz="1900"/>
              <a:t>Others came from different Caribbean islands </a:t>
            </a:r>
            <a:endParaRPr sz="1900"/>
          </a:p>
          <a:p>
            <a:pPr marL="457200" lvl="0" indent="-349250" algn="just" rtl="0">
              <a:lnSpc>
                <a:spcPct val="200000"/>
              </a:lnSpc>
              <a:spcBef>
                <a:spcPts val="0"/>
              </a:spcBef>
              <a:spcAft>
                <a:spcPts val="0"/>
              </a:spcAft>
              <a:buSzPts val="1900"/>
              <a:buChar char="-"/>
            </a:pPr>
            <a:r>
              <a:rPr lang="en-CA" sz="1900"/>
              <a:t>Restaurateurs, construction workers, teachers in </a:t>
            </a:r>
            <a:r>
              <a:rPr lang="en-CA" sz="1900">
                <a:uFill>
                  <a:noFill/>
                </a:uFill>
                <a:hlinkClick r:id="rId3"/>
              </a:rPr>
              <a:t>Confucius Institute</a:t>
            </a:r>
            <a:r>
              <a:rPr lang="en-CA" sz="1900"/>
              <a:t>… and more!</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0" name="Google Shape;110;p3"/>
          <p:cNvSpPr/>
          <p:nvPr/>
        </p:nvSpPr>
        <p:spPr>
          <a:xfrm>
            <a:off x="8803792" y="3455896"/>
            <a:ext cx="3388208" cy="3406341"/>
          </a:xfrm>
          <a:custGeom>
            <a:avLst/>
            <a:gdLst/>
            <a:ahLst/>
            <a:cxnLst/>
            <a:rect l="l" t="t" r="r" b="b"/>
            <a:pathLst>
              <a:path w="3388208" h="3406341" extrusionOk="0">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11" name="Google Shape;111;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12" name="Google Shape;112;p3"/>
          <p:cNvSpPr/>
          <p:nvPr/>
        </p:nvSpPr>
        <p:spPr>
          <a:xfrm>
            <a:off x="8803792" y="3455896"/>
            <a:ext cx="3388208" cy="3406341"/>
          </a:xfrm>
          <a:custGeom>
            <a:avLst/>
            <a:gdLst/>
            <a:ahLst/>
            <a:cxnLst/>
            <a:rect l="l" t="t" r="r" b="b"/>
            <a:pathLst>
              <a:path w="3388208" h="3406341" extrusionOk="0">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pic>
        <p:nvPicPr>
          <p:cNvPr id="113" name="Google Shape;113;p3"/>
          <p:cNvPicPr preferRelativeResize="0">
            <a:picLocks noGrp="1"/>
          </p:cNvPicPr>
          <p:nvPr>
            <p:ph type="body" idx="1"/>
          </p:nvPr>
        </p:nvPicPr>
        <p:blipFill rotWithShape="1">
          <a:blip r:embed="rId3">
            <a:alphaModFix/>
          </a:blip>
          <a:srcRect/>
          <a:stretch/>
        </p:blipFill>
        <p:spPr>
          <a:xfrm>
            <a:off x="0" y="0"/>
            <a:ext cx="96933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22a0b3c1971_0_27"/>
          <p:cNvSpPr txBox="1">
            <a:spLocks noGrp="1"/>
          </p:cNvSpPr>
          <p:nvPr>
            <p:ph type="title"/>
          </p:nvPr>
        </p:nvSpPr>
        <p:spPr>
          <a:xfrm>
            <a:off x="1077362" y="720434"/>
            <a:ext cx="9950100" cy="150750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200"/>
              <a:buFont typeface="Avenir"/>
              <a:buNone/>
            </a:pPr>
            <a:r>
              <a:rPr lang="en-CA"/>
              <a:t>Challenges</a:t>
            </a:r>
            <a:endParaRPr/>
          </a:p>
        </p:txBody>
      </p:sp>
      <p:sp>
        <p:nvSpPr>
          <p:cNvPr id="119" name="Google Shape;119;g22a0b3c1971_0_27"/>
          <p:cNvSpPr txBox="1">
            <a:spLocks noGrp="1"/>
          </p:cNvSpPr>
          <p:nvPr>
            <p:ph type="body" idx="1"/>
          </p:nvPr>
        </p:nvSpPr>
        <p:spPr>
          <a:xfrm>
            <a:off x="1077362" y="2427316"/>
            <a:ext cx="9950100" cy="3513600"/>
          </a:xfrm>
          <a:prstGeom prst="rect">
            <a:avLst/>
          </a:prstGeom>
          <a:noFill/>
          <a:ln>
            <a:noFill/>
          </a:ln>
        </p:spPr>
        <p:txBody>
          <a:bodyPr spcFirstLastPara="1" wrap="square" lIns="91425" tIns="45700" rIns="91425" bIns="45700" anchor="t" anchorCtr="0">
            <a:normAutofit/>
          </a:bodyPr>
          <a:lstStyle/>
          <a:p>
            <a:pPr marL="457200" lvl="0" indent="-419100" algn="just" rtl="0">
              <a:lnSpc>
                <a:spcPct val="200000"/>
              </a:lnSpc>
              <a:spcBef>
                <a:spcPts val="0"/>
              </a:spcBef>
              <a:spcAft>
                <a:spcPts val="0"/>
              </a:spcAft>
              <a:buSzPts val="3000"/>
              <a:buFont typeface="Avenir"/>
              <a:buChar char="-"/>
            </a:pPr>
            <a:r>
              <a:rPr lang="en-CA" sz="2400"/>
              <a:t>Barbadian citizenship: A long way to go</a:t>
            </a:r>
            <a:endParaRPr sz="2400"/>
          </a:p>
          <a:p>
            <a:pPr marL="457200" lvl="0" indent="-381000" algn="just" rtl="0">
              <a:lnSpc>
                <a:spcPct val="200000"/>
              </a:lnSpc>
              <a:spcBef>
                <a:spcPts val="0"/>
              </a:spcBef>
              <a:spcAft>
                <a:spcPts val="0"/>
              </a:spcAft>
              <a:buSzPts val="2400"/>
              <a:buFont typeface="Avenir"/>
              <a:buChar char="-"/>
            </a:pPr>
            <a:r>
              <a:rPr lang="en-CA" sz="2400"/>
              <a:t>Language Barrier: A hurdle few tried to cross</a:t>
            </a:r>
            <a:endParaRPr sz="2400"/>
          </a:p>
          <a:p>
            <a:pPr marL="457200" lvl="0" indent="-381000" algn="just" rtl="0">
              <a:lnSpc>
                <a:spcPct val="200000"/>
              </a:lnSpc>
              <a:spcBef>
                <a:spcPts val="0"/>
              </a:spcBef>
              <a:spcAft>
                <a:spcPts val="0"/>
              </a:spcAft>
              <a:buSzPts val="2400"/>
              <a:buFont typeface="Avenir"/>
              <a:buChar char="-"/>
            </a:pPr>
            <a:r>
              <a:rPr lang="en-CA" sz="2400"/>
              <a:t>The Diminished Safety of Chinese Immigrants in Barbados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
          <p:cNvSpPr txBox="1">
            <a:spLocks noGrp="1"/>
          </p:cNvSpPr>
          <p:nvPr>
            <p:ph type="title"/>
          </p:nvPr>
        </p:nvSpPr>
        <p:spPr>
          <a:xfrm>
            <a:off x="1084726" y="1709738"/>
            <a:ext cx="9143999" cy="3050523"/>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4400"/>
              <a:buFont typeface="Avenir"/>
              <a:buNone/>
            </a:pPr>
            <a:r>
              <a:rPr lang="en-CA"/>
              <a:t>Quotes</a:t>
            </a:r>
            <a:endParaRPr/>
          </a:p>
        </p:txBody>
      </p:sp>
      <p:sp>
        <p:nvSpPr>
          <p:cNvPr id="125" name="Google Shape;125;p4"/>
          <p:cNvSpPr txBox="1">
            <a:spLocks noGrp="1"/>
          </p:cNvSpPr>
          <p:nvPr>
            <p:ph type="body" idx="1"/>
          </p:nvPr>
        </p:nvSpPr>
        <p:spPr>
          <a:xfrm>
            <a:off x="1084726" y="4902488"/>
            <a:ext cx="9143999" cy="985075"/>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rgbClr val="888888"/>
              </a:buClr>
              <a:buSzPts val="2400"/>
              <a:buNone/>
            </a:pPr>
            <a:r>
              <a:rPr lang="en-CA"/>
              <a:t>Hearing from informants directly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200"/>
              <a:buFont typeface="Avenir"/>
              <a:buNone/>
            </a:pPr>
            <a:r>
              <a:rPr lang="en-CA"/>
              <a:t>Discrimination and Hostility</a:t>
            </a:r>
            <a:endParaRPr/>
          </a:p>
        </p:txBody>
      </p:sp>
      <p:sp>
        <p:nvSpPr>
          <p:cNvPr id="131" name="Google Shape;131;p5"/>
          <p:cNvSpPr txBox="1">
            <a:spLocks noGrp="1"/>
          </p:cNvSpPr>
          <p:nvPr>
            <p:ph type="body" idx="1"/>
          </p:nvPr>
        </p:nvSpPr>
        <p:spPr>
          <a:xfrm>
            <a:off x="1077362" y="2427316"/>
            <a:ext cx="9950103" cy="3513514"/>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20000"/>
              </a:lnSpc>
              <a:spcBef>
                <a:spcPts val="0"/>
              </a:spcBef>
              <a:spcAft>
                <a:spcPts val="0"/>
              </a:spcAft>
              <a:buClr>
                <a:srgbClr val="000000"/>
              </a:buClr>
              <a:buSzPct val="100000"/>
              <a:buNone/>
            </a:pPr>
            <a:r>
              <a:rPr lang="en-CA" sz="3400" b="0" i="0" u="none" strike="noStrike">
                <a:solidFill>
                  <a:srgbClr val="000000"/>
                </a:solidFill>
                <a:latin typeface="Garamond"/>
                <a:ea typeface="Garamond"/>
                <a:cs typeface="Garamond"/>
                <a:sym typeface="Garamond"/>
              </a:rPr>
              <a:t>“They aren’t outright racist, but when COVID happened so many people from the Confucius Institute experienced comments like ‘it’s the China Virus.’ People would do this, but still say they’re not racist.”</a:t>
            </a:r>
            <a:endParaRPr/>
          </a:p>
          <a:p>
            <a:pPr marL="0" lvl="0" indent="0" algn="l" rtl="0">
              <a:lnSpc>
                <a:spcPct val="120000"/>
              </a:lnSpc>
              <a:spcBef>
                <a:spcPts val="1000"/>
              </a:spcBef>
              <a:spcAft>
                <a:spcPts val="0"/>
              </a:spcAft>
              <a:buClr>
                <a:srgbClr val="000000"/>
              </a:buClr>
              <a:buSzPct val="100000"/>
              <a:buNone/>
            </a:pPr>
            <a:r>
              <a:rPr lang="en-CA" sz="3400">
                <a:solidFill>
                  <a:srgbClr val="000000"/>
                </a:solidFill>
                <a:latin typeface="Garamond"/>
                <a:ea typeface="Garamond"/>
                <a:cs typeface="Garamond"/>
                <a:sym typeface="Garamond"/>
              </a:rPr>
              <a:t>				-Second generation Chinese-Barbadian</a:t>
            </a:r>
            <a:endParaRPr sz="3400" b="0" i="0" u="none" strike="noStrike">
              <a:solidFill>
                <a:srgbClr val="000000"/>
              </a:solidFill>
              <a:latin typeface="Garamond"/>
              <a:ea typeface="Garamond"/>
              <a:cs typeface="Garamond"/>
              <a:sym typeface="Garamond"/>
            </a:endParaRPr>
          </a:p>
          <a:p>
            <a:pPr marL="228600" lvl="0" indent="-122872" algn="l" rtl="0">
              <a:lnSpc>
                <a:spcPct val="120000"/>
              </a:lnSpc>
              <a:spcBef>
                <a:spcPts val="1000"/>
              </a:spcBef>
              <a:spcAft>
                <a:spcPts val="0"/>
              </a:spcAft>
              <a:buClr>
                <a:schemeClr val="dk1"/>
              </a:buClr>
              <a:buSzPct val="1000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a:spLocks noGrp="1"/>
          </p:cNvSpPr>
          <p:nvPr>
            <p:ph type="title"/>
          </p:nvPr>
        </p:nvSpPr>
        <p:spPr>
          <a:xfrm>
            <a:off x="1199282" y="425794"/>
            <a:ext cx="9950103" cy="15073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200"/>
              <a:buFont typeface="Avenir"/>
              <a:buNone/>
            </a:pPr>
            <a:r>
              <a:rPr lang="en-CA"/>
              <a:t>Isolation/Difference</a:t>
            </a:r>
            <a:endParaRPr/>
          </a:p>
        </p:txBody>
      </p:sp>
      <p:sp>
        <p:nvSpPr>
          <p:cNvPr id="137" name="Google Shape;137;p6"/>
          <p:cNvSpPr txBox="1">
            <a:spLocks noGrp="1"/>
          </p:cNvSpPr>
          <p:nvPr>
            <p:ph type="body" idx="1"/>
          </p:nvPr>
        </p:nvSpPr>
        <p:spPr>
          <a:xfrm>
            <a:off x="1077362" y="2427316"/>
            <a:ext cx="10393200" cy="41766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rgbClr val="000000"/>
              </a:buClr>
              <a:buSzPct val="100000"/>
              <a:buNone/>
            </a:pPr>
            <a:r>
              <a:rPr lang="en-CA" sz="2800" b="0" i="0" u="none" strike="noStrike">
                <a:solidFill>
                  <a:srgbClr val="000000"/>
                </a:solidFill>
                <a:latin typeface="Garamond"/>
                <a:ea typeface="Garamond"/>
                <a:cs typeface="Garamond"/>
                <a:sym typeface="Garamond"/>
              </a:rPr>
              <a:t>“If you are not in other country, maybe you never feel how to love your country”</a:t>
            </a:r>
            <a:endParaRPr sz="2800" b="0">
              <a:latin typeface="Garamond"/>
              <a:ea typeface="Garamond"/>
              <a:cs typeface="Garamond"/>
              <a:sym typeface="Garamond"/>
            </a:endParaRPr>
          </a:p>
          <a:p>
            <a:pPr marL="0" lvl="0" indent="0" algn="l" rtl="0">
              <a:lnSpc>
                <a:spcPct val="120000"/>
              </a:lnSpc>
              <a:spcBef>
                <a:spcPts val="0"/>
              </a:spcBef>
              <a:spcAft>
                <a:spcPts val="0"/>
              </a:spcAft>
              <a:buClr>
                <a:srgbClr val="000000"/>
              </a:buClr>
              <a:buSzPct val="100000"/>
              <a:buNone/>
            </a:pPr>
            <a:r>
              <a:rPr lang="en-CA" sz="2800" b="0" i="0" u="none" strike="noStrike">
                <a:solidFill>
                  <a:srgbClr val="000000"/>
                </a:solidFill>
                <a:latin typeface="Garamond"/>
                <a:ea typeface="Garamond"/>
                <a:cs typeface="Garamond"/>
                <a:sym typeface="Garamond"/>
              </a:rPr>
              <a:t>“Because, an example here, whenever something happens in China, people talking, ‘oh, you are China!’ Everything put on myself, good or bad. They don</a:t>
            </a:r>
            <a:r>
              <a:rPr lang="en-CA" sz="2800">
                <a:solidFill>
                  <a:srgbClr val="000000"/>
                </a:solidFill>
                <a:latin typeface="Garamond"/>
                <a:ea typeface="Garamond"/>
                <a:cs typeface="Garamond"/>
                <a:sym typeface="Garamond"/>
              </a:rPr>
              <a:t>’</a:t>
            </a:r>
            <a:r>
              <a:rPr lang="en-CA" sz="2800" b="0" i="0" u="none" strike="noStrike">
                <a:solidFill>
                  <a:srgbClr val="000000"/>
                </a:solidFill>
                <a:latin typeface="Garamond"/>
                <a:ea typeface="Garamond"/>
                <a:cs typeface="Garamond"/>
                <a:sym typeface="Garamond"/>
              </a:rPr>
              <a:t>t care about your feelings because it’s ‘my country, why you here?’ Everywhere you go, people want to push you out. Everywhere, when you talk, you’re Chinese, you’re different.”</a:t>
            </a:r>
            <a:endParaRPr/>
          </a:p>
          <a:p>
            <a:pPr marL="0" lvl="0" indent="0" algn="l" rtl="0">
              <a:lnSpc>
                <a:spcPct val="120000"/>
              </a:lnSpc>
              <a:spcBef>
                <a:spcPts val="0"/>
              </a:spcBef>
              <a:spcAft>
                <a:spcPts val="0"/>
              </a:spcAft>
              <a:buClr>
                <a:schemeClr val="dk1"/>
              </a:buClr>
              <a:buSzPct val="100000"/>
              <a:buNone/>
            </a:pPr>
            <a:r>
              <a:rPr lang="en-CA" sz="2800" b="0">
                <a:latin typeface="Garamond"/>
                <a:ea typeface="Garamond"/>
                <a:cs typeface="Garamond"/>
                <a:sym typeface="Garamond"/>
              </a:rPr>
              <a:t>						-Chinese farm owner, Saint Andrew</a:t>
            </a:r>
            <a:endParaRPr/>
          </a:p>
          <a:p>
            <a:pPr marL="0" lvl="0" indent="0" algn="l" rtl="0">
              <a:lnSpc>
                <a:spcPct val="120000"/>
              </a:lnSpc>
              <a:spcBef>
                <a:spcPts val="1000"/>
              </a:spcBef>
              <a:spcAft>
                <a:spcPts val="0"/>
              </a:spcAft>
              <a:buClr>
                <a:schemeClr val="dk1"/>
              </a:buClr>
              <a:buSzPct val="100000"/>
              <a:buNone/>
            </a:pPr>
            <a:br>
              <a:rPr lang="en-CA"/>
            </a:b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a:spLocks noGrp="1"/>
          </p:cNvSpPr>
          <p:nvPr>
            <p:ph type="title"/>
          </p:nvPr>
        </p:nvSpPr>
        <p:spPr>
          <a:xfrm>
            <a:off x="1077362" y="720434"/>
            <a:ext cx="9950103" cy="1507376"/>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chemeClr val="dk1"/>
              </a:buClr>
              <a:buSzPts val="3200"/>
              <a:buFont typeface="Avenir"/>
              <a:buNone/>
            </a:pPr>
            <a:r>
              <a:rPr lang="en-CA"/>
              <a:t>Sense of Belonging and Changing Identities</a:t>
            </a:r>
            <a:endParaRPr/>
          </a:p>
        </p:txBody>
      </p:sp>
      <p:sp>
        <p:nvSpPr>
          <p:cNvPr id="143" name="Google Shape;143;p7"/>
          <p:cNvSpPr txBox="1">
            <a:spLocks noGrp="1"/>
          </p:cNvSpPr>
          <p:nvPr>
            <p:ph type="body" idx="1"/>
          </p:nvPr>
        </p:nvSpPr>
        <p:spPr>
          <a:xfrm>
            <a:off x="1077350" y="2427326"/>
            <a:ext cx="10115100" cy="38370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Clr>
                <a:srgbClr val="000000"/>
              </a:buClr>
              <a:buSzPts val="2200"/>
              <a:buChar char="•"/>
            </a:pPr>
            <a:r>
              <a:rPr lang="en-CA" sz="2200" b="0" i="0" u="none" strike="noStrike">
                <a:solidFill>
                  <a:srgbClr val="000000"/>
                </a:solidFill>
                <a:latin typeface="Garamond"/>
                <a:ea typeface="Garamond"/>
                <a:cs typeface="Garamond"/>
                <a:sym typeface="Garamond"/>
              </a:rPr>
              <a:t>“[one </a:t>
            </a:r>
            <a:r>
              <a:rPr lang="en-CA" sz="2200">
                <a:solidFill>
                  <a:srgbClr val="000000"/>
                </a:solidFill>
                <a:latin typeface="Garamond"/>
                <a:ea typeface="Garamond"/>
                <a:cs typeface="Garamond"/>
                <a:sym typeface="Garamond"/>
              </a:rPr>
              <a:t>initiative</a:t>
            </a:r>
            <a:r>
              <a:rPr lang="en-CA" sz="2200" b="0" i="0" u="none" strike="noStrike">
                <a:solidFill>
                  <a:srgbClr val="000000"/>
                </a:solidFill>
                <a:latin typeface="Garamond"/>
                <a:ea typeface="Garamond"/>
                <a:cs typeface="Garamond"/>
                <a:sym typeface="Garamond"/>
              </a:rPr>
              <a:t>] is the annual Fish and Dragon Festival. It aims to show the fusion between Chinese and Barbadian culture. The national identity is changing, it’s not just predominantly African. While there’s nothing wrong with that being the majority, it’s not the only one. </a:t>
            </a:r>
            <a:r>
              <a:rPr lang="en-CA" sz="2200">
                <a:solidFill>
                  <a:srgbClr val="000000"/>
                </a:solidFill>
                <a:latin typeface="Garamond"/>
                <a:ea typeface="Garamond"/>
                <a:cs typeface="Garamond"/>
                <a:sym typeface="Garamond"/>
              </a:rPr>
              <a:t>[I hope] </a:t>
            </a:r>
            <a:r>
              <a:rPr lang="en-CA" sz="2200" b="0" i="0" u="none" strike="noStrike">
                <a:solidFill>
                  <a:srgbClr val="000000"/>
                </a:solidFill>
                <a:latin typeface="Garamond"/>
                <a:ea typeface="Garamond"/>
                <a:cs typeface="Garamond"/>
                <a:sym typeface="Garamond"/>
              </a:rPr>
              <a:t>that the response will continue to evolve and change to where the average Barbadian doesn’t see a Chinese person as completely separate and foreign to the locale and that it becomes more fused.</a:t>
            </a:r>
            <a:r>
              <a:rPr lang="en-CA" sz="2200">
                <a:solidFill>
                  <a:srgbClr val="000000"/>
                </a:solidFill>
                <a:latin typeface="Garamond"/>
                <a:ea typeface="Garamond"/>
                <a:cs typeface="Garamond"/>
                <a:sym typeface="Garamond"/>
              </a:rPr>
              <a:t>” </a:t>
            </a:r>
            <a:endParaRPr sz="2200">
              <a:solidFill>
                <a:srgbClr val="000000"/>
              </a:solidFill>
              <a:latin typeface="Garamond"/>
              <a:ea typeface="Garamond"/>
              <a:cs typeface="Garamond"/>
              <a:sym typeface="Garamond"/>
            </a:endParaRPr>
          </a:p>
          <a:p>
            <a:pPr marL="228600" lvl="0" indent="0" algn="l" rtl="0">
              <a:lnSpc>
                <a:spcPct val="120000"/>
              </a:lnSpc>
              <a:spcBef>
                <a:spcPts val="0"/>
              </a:spcBef>
              <a:spcAft>
                <a:spcPts val="0"/>
              </a:spcAft>
              <a:buNone/>
            </a:pPr>
            <a:endParaRPr sz="2200">
              <a:solidFill>
                <a:srgbClr val="000000"/>
              </a:solidFill>
              <a:latin typeface="Garamond"/>
              <a:ea typeface="Garamond"/>
              <a:cs typeface="Garamond"/>
              <a:sym typeface="Garamond"/>
            </a:endParaRPr>
          </a:p>
          <a:p>
            <a:pPr marL="228600" lvl="0" indent="0" algn="l" rtl="0">
              <a:lnSpc>
                <a:spcPct val="120000"/>
              </a:lnSpc>
              <a:spcBef>
                <a:spcPts val="0"/>
              </a:spcBef>
              <a:spcAft>
                <a:spcPts val="0"/>
              </a:spcAft>
              <a:buNone/>
            </a:pPr>
            <a:r>
              <a:rPr lang="en-CA" sz="2200">
                <a:solidFill>
                  <a:srgbClr val="000000"/>
                </a:solidFill>
                <a:latin typeface="Garamond"/>
                <a:ea typeface="Garamond"/>
                <a:cs typeface="Garamond"/>
                <a:sym typeface="Garamond"/>
              </a:rPr>
              <a:t>								--Second-generation Chinese Barbadian</a:t>
            </a:r>
            <a:endParaRPr sz="2200">
              <a:solidFill>
                <a:srgbClr val="000000"/>
              </a:solidFill>
              <a:latin typeface="Garamond"/>
              <a:ea typeface="Garamond"/>
              <a:cs typeface="Garamond"/>
              <a:sym typeface="Garamond"/>
            </a:endParaRPr>
          </a:p>
          <a:p>
            <a:pPr marL="228600" lvl="0" indent="0" algn="l" rtl="0">
              <a:lnSpc>
                <a:spcPct val="120000"/>
              </a:lnSpc>
              <a:spcBef>
                <a:spcPts val="0"/>
              </a:spcBef>
              <a:spcAft>
                <a:spcPts val="0"/>
              </a:spcAft>
              <a:buNone/>
            </a:pPr>
            <a:r>
              <a:rPr lang="en-CA" sz="2200">
                <a:solidFill>
                  <a:srgbClr val="000000"/>
                </a:solidFill>
                <a:latin typeface="Garamond"/>
                <a:ea typeface="Garamond"/>
                <a:cs typeface="Garamond"/>
                <a:sym typeface="Garamond"/>
              </a:rPr>
              <a:t>													</a:t>
            </a:r>
            <a:endParaRPr sz="2200">
              <a:solidFill>
                <a:srgbClr val="000000"/>
              </a:solidFill>
              <a:latin typeface="Garamond"/>
              <a:ea typeface="Garamond"/>
              <a:cs typeface="Garamond"/>
              <a:sym typeface="Garamond"/>
            </a:endParaRPr>
          </a:p>
        </p:txBody>
      </p:sp>
    </p:spTree>
  </p:cSld>
  <p:clrMapOvr>
    <a:masterClrMapping/>
  </p:clrMapOvr>
</p:sld>
</file>

<file path=ppt/theme/theme1.xml><?xml version="1.0" encoding="utf-8"?>
<a:theme xmlns:a="http://schemas.openxmlformats.org/drawingml/2006/main" name="BlocksVTI">
  <a:themeElements>
    <a:clrScheme name="AnalogousFromLightSeedRightStep">
      <a:dk1>
        <a:srgbClr val="000000"/>
      </a:dk1>
      <a:lt1>
        <a:srgbClr val="FFFFFF"/>
      </a:lt1>
      <a:dk2>
        <a:srgbClr val="233A3D"/>
      </a:dk2>
      <a:lt2>
        <a:srgbClr val="E2E5E8"/>
      </a:lt2>
      <a:accent1>
        <a:srgbClr val="BF9B76"/>
      </a:accent1>
      <a:accent2>
        <a:srgbClr val="A8A369"/>
      </a:accent2>
      <a:accent3>
        <a:srgbClr val="96A777"/>
      </a:accent3>
      <a:accent4>
        <a:srgbClr val="7DB06E"/>
      </a:accent4>
      <a:accent5>
        <a:srgbClr val="7AAE84"/>
      </a:accent5>
      <a:accent6>
        <a:srgbClr val="6DAD93"/>
      </a:accent6>
      <a:hlink>
        <a:srgbClr val="6084A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467</Words>
  <Application>Microsoft Macintosh PowerPoint</Application>
  <PresentationFormat>Widescreen</PresentationFormat>
  <Paragraphs>41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Avenir</vt:lpstr>
      <vt:lpstr>Arial</vt:lpstr>
      <vt:lpstr>SimHei</vt:lpstr>
      <vt:lpstr>Garamond</vt:lpstr>
      <vt:lpstr>BlocksVTI</vt:lpstr>
      <vt:lpstr>Chinese Immigration to Barbados</vt:lpstr>
      <vt:lpstr>Demographics Information of Study Participants （N = 7)</vt:lpstr>
      <vt:lpstr>Chinese Immigrants in Barbados: A Small Community</vt:lpstr>
      <vt:lpstr>PowerPoint Presentation</vt:lpstr>
      <vt:lpstr>Challenges</vt:lpstr>
      <vt:lpstr>Quotes</vt:lpstr>
      <vt:lpstr>Discrimination and Hostility</vt:lpstr>
      <vt:lpstr>Isolation/Difference</vt:lpstr>
      <vt:lpstr>Sense of Belonging and Changing Identities</vt:lpstr>
      <vt:lpstr>Chinese Restaurants!</vt:lpstr>
      <vt:lpstr>In the Field!</vt:lpstr>
      <vt:lpstr>More photos…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Chinese Immigration to Barbados</dc:title>
  <dc:creator>Ethan Bird</dc:creator>
  <cp:lastModifiedBy>Yanbing Chen</cp:lastModifiedBy>
  <cp:revision>1</cp:revision>
  <dcterms:created xsi:type="dcterms:W3CDTF">2023-04-01T19:22:25Z</dcterms:created>
  <dcterms:modified xsi:type="dcterms:W3CDTF">2023-04-13T04:28:04Z</dcterms:modified>
</cp:coreProperties>
</file>